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gif>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48a5e15ea_0_1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648a5e15ea_0_1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48a5e15ea_0_1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48a5e15ea_0_1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489d596b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489d596b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R2 cerca de 1 es mejor para el modelo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648a5e15ea_0_1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648a5e15ea_0_1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648a5e15e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648a5e15e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648a5e15ea_0_1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648a5e15ea_0_1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648a5e15ea_0_1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648a5e15ea_0_1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ef27f5808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ef27f5808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648a5e15e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648a5e15ea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48a5e15e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48a5e15e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6489d596b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6489d596b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6489d596b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6489d596b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6489d596b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6489d596b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489d596b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489d596b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gif"/><Relationship Id="rId4" Type="http://schemas.openxmlformats.org/officeDocument/2006/relationships/image" Target="../media/image4.gif"/><Relationship Id="rId10" Type="http://schemas.openxmlformats.org/officeDocument/2006/relationships/image" Target="../media/image7.png"/><Relationship Id="rId9" Type="http://schemas.openxmlformats.org/officeDocument/2006/relationships/image" Target="../media/image6.png"/><Relationship Id="rId5" Type="http://schemas.openxmlformats.org/officeDocument/2006/relationships/image" Target="../media/image22.png"/><Relationship Id="rId6" Type="http://schemas.openxmlformats.org/officeDocument/2006/relationships/image" Target="../media/image5.png"/><Relationship Id="rId7" Type="http://schemas.openxmlformats.org/officeDocument/2006/relationships/image" Target="../media/image10.png"/><Relationship Id="rId8"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4.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17.png"/><Relationship Id="rId6"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419"/>
              <a:t>Inventarios NUTRELEC</a:t>
            </a:r>
            <a:endParaRPr/>
          </a:p>
        </p:txBody>
      </p:sp>
      <p:sp>
        <p:nvSpPr>
          <p:cNvPr id="86" name="Google Shape;86;p13"/>
          <p:cNvSpPr txBox="1"/>
          <p:nvPr>
            <p:ph idx="1" type="subTitle"/>
          </p:nvPr>
        </p:nvSpPr>
        <p:spPr>
          <a:xfrm>
            <a:off x="598088" y="2723788"/>
            <a:ext cx="8222100" cy="4329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s-419" sz="4200"/>
              <a:t>¿Cuántas cajas habrá en los próximos inventarios?</a:t>
            </a:r>
            <a:endParaRPr/>
          </a:p>
        </p:txBody>
      </p:sp>
      <p:sp>
        <p:nvSpPr>
          <p:cNvPr id="87" name="Google Shape;87;p13"/>
          <p:cNvSpPr txBox="1"/>
          <p:nvPr>
            <p:ph idx="1" type="subTitle"/>
          </p:nvPr>
        </p:nvSpPr>
        <p:spPr>
          <a:xfrm>
            <a:off x="687563" y="4449113"/>
            <a:ext cx="8222100" cy="4329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s-419" sz="4200"/>
              <a:t>Autor: Nancy Hernández Sánchez</a:t>
            </a:r>
            <a:endParaRPr/>
          </a:p>
          <a:p>
            <a:pPr indent="0" lvl="0" marL="0" rtl="0" algn="ctr">
              <a:lnSpc>
                <a:spcPct val="115000"/>
              </a:lnSpc>
              <a:spcBef>
                <a:spcPts val="0"/>
              </a:spcBef>
              <a:spcAft>
                <a:spcPts val="0"/>
              </a:spcAft>
              <a:buNone/>
            </a:pPr>
            <a:r>
              <a:t/>
            </a:r>
            <a:endParaRPr>
              <a:latin typeface="Trebuchet MS"/>
              <a:ea typeface="Trebuchet MS"/>
              <a:cs typeface="Trebuchet MS"/>
              <a:sym typeface="Trebuchet MS"/>
            </a:endParaRPr>
          </a:p>
          <a:p>
            <a:pPr indent="0" lvl="0" marL="0" rtl="0" algn="ctr">
              <a:spcBef>
                <a:spcPts val="1200"/>
              </a:spcBef>
              <a:spcAft>
                <a:spcPts val="0"/>
              </a:spcAft>
              <a:buNone/>
            </a:pPr>
            <a:r>
              <a:t/>
            </a:r>
            <a:endParaRPr sz="4200"/>
          </a:p>
        </p:txBody>
      </p:sp>
      <p:sp>
        <p:nvSpPr>
          <p:cNvPr id="88" name="Google Shape;88;p13"/>
          <p:cNvSpPr txBox="1"/>
          <p:nvPr>
            <p:ph idx="1" type="subTitle"/>
          </p:nvPr>
        </p:nvSpPr>
        <p:spPr>
          <a:xfrm>
            <a:off x="734738" y="3928563"/>
            <a:ext cx="8222100" cy="4329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SzPts val="523"/>
              <a:buNone/>
            </a:pPr>
            <a:r>
              <a:rPr b="1" lang="es-419" sz="1695"/>
              <a:t>PROYECTO FINAL</a:t>
            </a:r>
            <a:endParaRPr b="1" sz="697"/>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419"/>
              <a:t>Visualizaciones del target y algunos features</a:t>
            </a:r>
            <a:endParaRPr/>
          </a:p>
        </p:txBody>
      </p:sp>
      <p:pic>
        <p:nvPicPr>
          <p:cNvPr id="156" name="Google Shape;156;p22"/>
          <p:cNvPicPr preferRelativeResize="0"/>
          <p:nvPr/>
        </p:nvPicPr>
        <p:blipFill>
          <a:blip r:embed="rId3">
            <a:alphaModFix/>
          </a:blip>
          <a:stretch>
            <a:fillRect/>
          </a:stretch>
        </p:blipFill>
        <p:spPr>
          <a:xfrm>
            <a:off x="295613" y="3989821"/>
            <a:ext cx="751600" cy="732000"/>
          </a:xfrm>
          <a:prstGeom prst="rect">
            <a:avLst/>
          </a:prstGeom>
          <a:noFill/>
          <a:ln>
            <a:noFill/>
          </a:ln>
        </p:spPr>
      </p:pic>
      <p:pic>
        <p:nvPicPr>
          <p:cNvPr id="157" name="Google Shape;157;p22"/>
          <p:cNvPicPr preferRelativeResize="0"/>
          <p:nvPr/>
        </p:nvPicPr>
        <p:blipFill>
          <a:blip r:embed="rId4">
            <a:alphaModFix/>
          </a:blip>
          <a:stretch>
            <a:fillRect/>
          </a:stretch>
        </p:blipFill>
        <p:spPr>
          <a:xfrm>
            <a:off x="3282850" y="3980025"/>
            <a:ext cx="751600" cy="751600"/>
          </a:xfrm>
          <a:prstGeom prst="rect">
            <a:avLst/>
          </a:prstGeom>
          <a:noFill/>
          <a:ln>
            <a:noFill/>
          </a:ln>
        </p:spPr>
      </p:pic>
      <p:pic>
        <p:nvPicPr>
          <p:cNvPr id="158" name="Google Shape;158;p22"/>
          <p:cNvPicPr preferRelativeResize="0"/>
          <p:nvPr/>
        </p:nvPicPr>
        <p:blipFill>
          <a:blip r:embed="rId4">
            <a:alphaModFix/>
          </a:blip>
          <a:stretch>
            <a:fillRect/>
          </a:stretch>
        </p:blipFill>
        <p:spPr>
          <a:xfrm>
            <a:off x="6270075" y="3980025"/>
            <a:ext cx="751600" cy="751600"/>
          </a:xfrm>
          <a:prstGeom prst="rect">
            <a:avLst/>
          </a:prstGeom>
          <a:noFill/>
          <a:ln>
            <a:noFill/>
          </a:ln>
        </p:spPr>
      </p:pic>
      <p:sp>
        <p:nvSpPr>
          <p:cNvPr id="159" name="Google Shape;159;p22"/>
          <p:cNvSpPr txBox="1"/>
          <p:nvPr/>
        </p:nvSpPr>
        <p:spPr>
          <a:xfrm>
            <a:off x="1250488" y="4100825"/>
            <a:ext cx="1747200" cy="51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1000">
                <a:solidFill>
                  <a:schemeClr val="dk2"/>
                </a:solidFill>
                <a:latin typeface="Roboto"/>
                <a:ea typeface="Roboto"/>
                <a:cs typeface="Roboto"/>
                <a:sym typeface="Roboto"/>
              </a:rPr>
              <a:t>Correlación de 0.90, excelente correlación</a:t>
            </a:r>
            <a:endParaRPr sz="1000">
              <a:solidFill>
                <a:schemeClr val="dk2"/>
              </a:solidFill>
              <a:latin typeface="Roboto"/>
              <a:ea typeface="Roboto"/>
              <a:cs typeface="Roboto"/>
              <a:sym typeface="Roboto"/>
            </a:endParaRPr>
          </a:p>
        </p:txBody>
      </p:sp>
      <p:sp>
        <p:nvSpPr>
          <p:cNvPr id="160" name="Google Shape;160;p22"/>
          <p:cNvSpPr txBox="1"/>
          <p:nvPr/>
        </p:nvSpPr>
        <p:spPr>
          <a:xfrm>
            <a:off x="4105350" y="3980025"/>
            <a:ext cx="18147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1000">
                <a:solidFill>
                  <a:schemeClr val="dk2"/>
                </a:solidFill>
                <a:latin typeface="Roboto"/>
                <a:ea typeface="Roboto"/>
                <a:cs typeface="Roboto"/>
                <a:sym typeface="Roboto"/>
              </a:rPr>
              <a:t>Correlación de 0.29, baja que podría tener problemas al modelar</a:t>
            </a:r>
            <a:endParaRPr sz="1000">
              <a:solidFill>
                <a:schemeClr val="dk2"/>
              </a:solidFill>
              <a:latin typeface="Roboto"/>
              <a:ea typeface="Roboto"/>
              <a:cs typeface="Roboto"/>
              <a:sym typeface="Roboto"/>
            </a:endParaRPr>
          </a:p>
        </p:txBody>
      </p:sp>
      <p:pic>
        <p:nvPicPr>
          <p:cNvPr id="161" name="Google Shape;161;p22"/>
          <p:cNvPicPr preferRelativeResize="0"/>
          <p:nvPr/>
        </p:nvPicPr>
        <p:blipFill>
          <a:blip r:embed="rId5">
            <a:alphaModFix/>
          </a:blip>
          <a:stretch>
            <a:fillRect/>
          </a:stretch>
        </p:blipFill>
        <p:spPr>
          <a:xfrm>
            <a:off x="178288" y="1283538"/>
            <a:ext cx="2774951" cy="1910699"/>
          </a:xfrm>
          <a:prstGeom prst="rect">
            <a:avLst/>
          </a:prstGeom>
          <a:noFill/>
          <a:ln>
            <a:noFill/>
          </a:ln>
        </p:spPr>
      </p:pic>
      <p:pic>
        <p:nvPicPr>
          <p:cNvPr id="162" name="Google Shape;162;p22"/>
          <p:cNvPicPr preferRelativeResize="0"/>
          <p:nvPr/>
        </p:nvPicPr>
        <p:blipFill>
          <a:blip r:embed="rId6">
            <a:alphaModFix/>
          </a:blip>
          <a:stretch>
            <a:fillRect/>
          </a:stretch>
        </p:blipFill>
        <p:spPr>
          <a:xfrm>
            <a:off x="230600" y="3248251"/>
            <a:ext cx="2774950" cy="575928"/>
          </a:xfrm>
          <a:prstGeom prst="rect">
            <a:avLst/>
          </a:prstGeom>
          <a:noFill/>
          <a:ln>
            <a:noFill/>
          </a:ln>
        </p:spPr>
      </p:pic>
      <p:pic>
        <p:nvPicPr>
          <p:cNvPr id="163" name="Google Shape;163;p22"/>
          <p:cNvPicPr preferRelativeResize="0"/>
          <p:nvPr/>
        </p:nvPicPr>
        <p:blipFill>
          <a:blip r:embed="rId7">
            <a:alphaModFix/>
          </a:blip>
          <a:stretch>
            <a:fillRect/>
          </a:stretch>
        </p:blipFill>
        <p:spPr>
          <a:xfrm>
            <a:off x="6068825" y="1322100"/>
            <a:ext cx="2879725" cy="1861396"/>
          </a:xfrm>
          <a:prstGeom prst="rect">
            <a:avLst/>
          </a:prstGeom>
          <a:noFill/>
          <a:ln>
            <a:noFill/>
          </a:ln>
        </p:spPr>
      </p:pic>
      <p:sp>
        <p:nvSpPr>
          <p:cNvPr id="164" name="Google Shape;164;p22"/>
          <p:cNvSpPr txBox="1"/>
          <p:nvPr/>
        </p:nvSpPr>
        <p:spPr>
          <a:xfrm>
            <a:off x="7070350" y="4051925"/>
            <a:ext cx="18147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419" sz="1000">
                <a:solidFill>
                  <a:schemeClr val="dk2"/>
                </a:solidFill>
                <a:latin typeface="Roboto"/>
                <a:ea typeface="Roboto"/>
                <a:cs typeface="Roboto"/>
                <a:sym typeface="Roboto"/>
              </a:rPr>
              <a:t>Correlación de 0.33, baja que podría tener problemas al modelar</a:t>
            </a:r>
            <a:endParaRPr sz="1000">
              <a:solidFill>
                <a:schemeClr val="dk2"/>
              </a:solidFill>
              <a:latin typeface="Roboto"/>
              <a:ea typeface="Roboto"/>
              <a:cs typeface="Roboto"/>
              <a:sym typeface="Roboto"/>
            </a:endParaRPr>
          </a:p>
        </p:txBody>
      </p:sp>
      <p:pic>
        <p:nvPicPr>
          <p:cNvPr id="165" name="Google Shape;165;p22"/>
          <p:cNvPicPr preferRelativeResize="0"/>
          <p:nvPr/>
        </p:nvPicPr>
        <p:blipFill>
          <a:blip r:embed="rId8">
            <a:alphaModFix/>
          </a:blip>
          <a:stretch>
            <a:fillRect/>
          </a:stretch>
        </p:blipFill>
        <p:spPr>
          <a:xfrm>
            <a:off x="3105638" y="1340500"/>
            <a:ext cx="2810786" cy="1824598"/>
          </a:xfrm>
          <a:prstGeom prst="rect">
            <a:avLst/>
          </a:prstGeom>
          <a:noFill/>
          <a:ln>
            <a:noFill/>
          </a:ln>
        </p:spPr>
      </p:pic>
      <p:pic>
        <p:nvPicPr>
          <p:cNvPr id="166" name="Google Shape;166;p22"/>
          <p:cNvPicPr preferRelativeResize="0"/>
          <p:nvPr/>
        </p:nvPicPr>
        <p:blipFill>
          <a:blip r:embed="rId9">
            <a:alphaModFix/>
          </a:blip>
          <a:stretch>
            <a:fillRect/>
          </a:stretch>
        </p:blipFill>
        <p:spPr>
          <a:xfrm>
            <a:off x="3184519" y="3265726"/>
            <a:ext cx="2774951" cy="540999"/>
          </a:xfrm>
          <a:prstGeom prst="rect">
            <a:avLst/>
          </a:prstGeom>
          <a:noFill/>
          <a:ln>
            <a:noFill/>
          </a:ln>
        </p:spPr>
      </p:pic>
      <p:pic>
        <p:nvPicPr>
          <p:cNvPr id="167" name="Google Shape;167;p22"/>
          <p:cNvPicPr preferRelativeResize="0"/>
          <p:nvPr/>
        </p:nvPicPr>
        <p:blipFill>
          <a:blip r:embed="rId10">
            <a:alphaModFix/>
          </a:blip>
          <a:stretch>
            <a:fillRect/>
          </a:stretch>
        </p:blipFill>
        <p:spPr>
          <a:xfrm>
            <a:off x="6193525" y="3232325"/>
            <a:ext cx="2630313" cy="607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SzPct val="40909"/>
              <a:buNone/>
            </a:pPr>
            <a:r>
              <a:rPr b="1" lang="es-419" sz="2420">
                <a:latin typeface="Trebuchet MS"/>
                <a:ea typeface="Trebuchet MS"/>
                <a:cs typeface="Trebuchet MS"/>
                <a:sym typeface="Trebuchet MS"/>
              </a:rPr>
              <a:t>Modelando con la feature </a:t>
            </a:r>
            <a:r>
              <a:rPr b="1" lang="es-419" sz="2420">
                <a:latin typeface="Trebuchet MS"/>
                <a:ea typeface="Trebuchet MS"/>
                <a:cs typeface="Trebuchet MS"/>
                <a:sym typeface="Trebuchet MS"/>
              </a:rPr>
              <a:t>más</a:t>
            </a:r>
            <a:r>
              <a:rPr b="1" lang="es-419" sz="2420">
                <a:latin typeface="Trebuchet MS"/>
                <a:ea typeface="Trebuchet MS"/>
                <a:cs typeface="Trebuchet MS"/>
                <a:sym typeface="Trebuchet MS"/>
              </a:rPr>
              <a:t> correlacionada: COSTO_TOT</a:t>
            </a:r>
            <a:endParaRPr b="1" sz="2420">
              <a:latin typeface="Trebuchet MS"/>
              <a:ea typeface="Trebuchet MS"/>
              <a:cs typeface="Trebuchet MS"/>
              <a:sym typeface="Trebuchet MS"/>
            </a:endParaRPr>
          </a:p>
        </p:txBody>
      </p:sp>
      <p:sp>
        <p:nvSpPr>
          <p:cNvPr id="173" name="Google Shape;173;p23"/>
          <p:cNvSpPr txBox="1"/>
          <p:nvPr>
            <p:ph idx="1" type="body"/>
          </p:nvPr>
        </p:nvSpPr>
        <p:spPr>
          <a:xfrm>
            <a:off x="366175" y="1017800"/>
            <a:ext cx="4011900" cy="1554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rebuchet MS"/>
              <a:buChar char="●"/>
            </a:pPr>
            <a:r>
              <a:rPr lang="es-419" sz="1300">
                <a:latin typeface="Trebuchet MS"/>
                <a:ea typeface="Trebuchet MS"/>
                <a:cs typeface="Trebuchet MS"/>
                <a:sym typeface="Trebuchet MS"/>
              </a:rPr>
              <a:t>Los resultados de este modelo son satisfactorios y confirman que COSTO_TOT es una buena predictora dado que se presenta un coeficiente cercano a 0, (0.8436), pvalue 0 y un r2 de 0.815 lo cual es favorecedor, ya  que se espera que sea cercano a 0.</a:t>
            </a:r>
            <a:endParaRPr sz="1300">
              <a:latin typeface="Trebuchet MS"/>
              <a:ea typeface="Trebuchet MS"/>
              <a:cs typeface="Trebuchet MS"/>
              <a:sym typeface="Trebuchet MS"/>
            </a:endParaRPr>
          </a:p>
        </p:txBody>
      </p:sp>
      <p:sp>
        <p:nvSpPr>
          <p:cNvPr id="174" name="Google Shape;174;p23"/>
          <p:cNvSpPr txBox="1"/>
          <p:nvPr>
            <p:ph idx="1" type="body"/>
          </p:nvPr>
        </p:nvSpPr>
        <p:spPr>
          <a:xfrm>
            <a:off x="4920975" y="4203519"/>
            <a:ext cx="3670500" cy="7917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SzPts val="1300"/>
              <a:buFont typeface="Trebuchet MS"/>
              <a:buChar char="●"/>
            </a:pPr>
            <a:r>
              <a:rPr lang="es-419" sz="1300">
                <a:latin typeface="Trebuchet MS"/>
                <a:ea typeface="Trebuchet MS"/>
                <a:cs typeface="Trebuchet MS"/>
                <a:sym typeface="Trebuchet MS"/>
              </a:rPr>
              <a:t>Podemos observar que la predicción se </a:t>
            </a:r>
            <a:r>
              <a:rPr lang="es-419" sz="1300">
                <a:latin typeface="Trebuchet MS"/>
                <a:ea typeface="Trebuchet MS"/>
                <a:cs typeface="Trebuchet MS"/>
                <a:sym typeface="Trebuchet MS"/>
              </a:rPr>
              <a:t>ajustó</a:t>
            </a:r>
            <a:r>
              <a:rPr lang="es-419" sz="1300">
                <a:latin typeface="Trebuchet MS"/>
                <a:ea typeface="Trebuchet MS"/>
                <a:cs typeface="Trebuchet MS"/>
                <a:sym typeface="Trebuchet MS"/>
              </a:rPr>
              <a:t> al </a:t>
            </a:r>
            <a:r>
              <a:rPr lang="es-419" sz="1300">
                <a:latin typeface="Trebuchet MS"/>
                <a:ea typeface="Trebuchet MS"/>
                <a:cs typeface="Trebuchet MS"/>
                <a:sym typeface="Trebuchet MS"/>
              </a:rPr>
              <a:t>comportamiento</a:t>
            </a:r>
            <a:r>
              <a:rPr lang="es-419" sz="1300">
                <a:latin typeface="Trebuchet MS"/>
                <a:ea typeface="Trebuchet MS"/>
                <a:cs typeface="Trebuchet MS"/>
                <a:sym typeface="Trebuchet MS"/>
              </a:rPr>
              <a:t> de las variables</a:t>
            </a:r>
            <a:endParaRPr sz="1300">
              <a:latin typeface="Trebuchet MS"/>
              <a:ea typeface="Trebuchet MS"/>
              <a:cs typeface="Trebuchet MS"/>
              <a:sym typeface="Trebuchet MS"/>
            </a:endParaRPr>
          </a:p>
        </p:txBody>
      </p:sp>
      <p:pic>
        <p:nvPicPr>
          <p:cNvPr id="175" name="Google Shape;175;p23"/>
          <p:cNvPicPr preferRelativeResize="0"/>
          <p:nvPr/>
        </p:nvPicPr>
        <p:blipFill>
          <a:blip r:embed="rId3">
            <a:alphaModFix/>
          </a:blip>
          <a:stretch>
            <a:fillRect/>
          </a:stretch>
        </p:blipFill>
        <p:spPr>
          <a:xfrm>
            <a:off x="797300" y="2486500"/>
            <a:ext cx="3419129" cy="2142825"/>
          </a:xfrm>
          <a:prstGeom prst="rect">
            <a:avLst/>
          </a:prstGeom>
          <a:noFill/>
          <a:ln>
            <a:noFill/>
          </a:ln>
        </p:spPr>
      </p:pic>
      <p:pic>
        <p:nvPicPr>
          <p:cNvPr id="176" name="Google Shape;176;p23"/>
          <p:cNvPicPr preferRelativeResize="0"/>
          <p:nvPr/>
        </p:nvPicPr>
        <p:blipFill>
          <a:blip r:embed="rId4">
            <a:alphaModFix/>
          </a:blip>
          <a:stretch>
            <a:fillRect/>
          </a:stretch>
        </p:blipFill>
        <p:spPr>
          <a:xfrm>
            <a:off x="5057425" y="1170200"/>
            <a:ext cx="3500651" cy="288091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891"/>
              <a:buNone/>
            </a:pPr>
            <a:r>
              <a:rPr b="1" lang="es-419" sz="1978">
                <a:latin typeface="Trebuchet MS"/>
                <a:ea typeface="Trebuchet MS"/>
                <a:cs typeface="Trebuchet MS"/>
                <a:sym typeface="Trebuchet MS"/>
              </a:rPr>
              <a:t>Modelando con las 2 features más correlacionadas: </a:t>
            </a:r>
            <a:endParaRPr b="1" sz="1978">
              <a:latin typeface="Trebuchet MS"/>
              <a:ea typeface="Trebuchet MS"/>
              <a:cs typeface="Trebuchet MS"/>
              <a:sym typeface="Trebuchet MS"/>
            </a:endParaRPr>
          </a:p>
          <a:p>
            <a:pPr indent="0" lvl="0" marL="0" rtl="0" algn="ctr">
              <a:spcBef>
                <a:spcPts val="0"/>
              </a:spcBef>
              <a:spcAft>
                <a:spcPts val="0"/>
              </a:spcAft>
              <a:buSzPts val="891"/>
              <a:buNone/>
            </a:pPr>
            <a:r>
              <a:rPr b="1" lang="es-419" sz="1978">
                <a:latin typeface="Trebuchet MS"/>
                <a:ea typeface="Trebuchet MS"/>
                <a:cs typeface="Trebuchet MS"/>
                <a:sym typeface="Trebuchet MS"/>
              </a:rPr>
              <a:t>COSTO_TOT, AN_CAD</a:t>
            </a:r>
            <a:endParaRPr b="1" sz="1978">
              <a:latin typeface="Trebuchet MS"/>
              <a:ea typeface="Trebuchet MS"/>
              <a:cs typeface="Trebuchet MS"/>
              <a:sym typeface="Trebuchet MS"/>
            </a:endParaRPr>
          </a:p>
        </p:txBody>
      </p:sp>
      <p:sp>
        <p:nvSpPr>
          <p:cNvPr id="182" name="Google Shape;182;p24"/>
          <p:cNvSpPr txBox="1"/>
          <p:nvPr>
            <p:ph idx="1" type="body"/>
          </p:nvPr>
        </p:nvSpPr>
        <p:spPr>
          <a:xfrm>
            <a:off x="4522200" y="1401125"/>
            <a:ext cx="4514400" cy="607800"/>
          </a:xfrm>
          <a:prstGeom prst="rect">
            <a:avLst/>
          </a:prstGeom>
        </p:spPr>
        <p:txBody>
          <a:bodyPr anchorCtr="0" anchor="t" bIns="91425" lIns="91425" spcFirstLastPara="1" rIns="91425" wrap="square" tIns="91425">
            <a:noAutofit/>
          </a:bodyPr>
          <a:lstStyle/>
          <a:p>
            <a:pPr indent="-292735" lvl="0" marL="457200" rtl="0" algn="l">
              <a:spcBef>
                <a:spcPts val="0"/>
              </a:spcBef>
              <a:spcAft>
                <a:spcPts val="0"/>
              </a:spcAft>
              <a:buSzPts val="1010"/>
              <a:buChar char="●"/>
            </a:pPr>
            <a:r>
              <a:rPr lang="es-419" sz="1010"/>
              <a:t>Los resultados de este modelo no son satisfactorios, existe riesgo de tener multicolinealidad con el target, se descarta esta </a:t>
            </a:r>
            <a:r>
              <a:rPr lang="es-419" sz="1010"/>
              <a:t>combinación</a:t>
            </a:r>
            <a:r>
              <a:rPr lang="es-419" sz="1010"/>
              <a:t>.</a:t>
            </a:r>
            <a:endParaRPr sz="1010"/>
          </a:p>
        </p:txBody>
      </p:sp>
      <p:pic>
        <p:nvPicPr>
          <p:cNvPr id="183" name="Google Shape;183;p24"/>
          <p:cNvPicPr preferRelativeResize="0"/>
          <p:nvPr/>
        </p:nvPicPr>
        <p:blipFill>
          <a:blip r:embed="rId3">
            <a:alphaModFix/>
          </a:blip>
          <a:stretch>
            <a:fillRect/>
          </a:stretch>
        </p:blipFill>
        <p:spPr>
          <a:xfrm>
            <a:off x="311700" y="1401125"/>
            <a:ext cx="4217400" cy="296228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419" sz="3000">
                <a:latin typeface="Trebuchet MS"/>
                <a:ea typeface="Trebuchet MS"/>
                <a:cs typeface="Trebuchet MS"/>
                <a:sym typeface="Trebuchet MS"/>
              </a:rPr>
              <a:t>Insights</a:t>
            </a:r>
            <a:endParaRPr sz="2820">
              <a:latin typeface="Trebuchet MS"/>
              <a:ea typeface="Trebuchet MS"/>
              <a:cs typeface="Trebuchet MS"/>
              <a:sym typeface="Trebuchet M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Principales Insights</a:t>
            </a:r>
            <a:endParaRPr/>
          </a:p>
        </p:txBody>
      </p:sp>
      <p:sp>
        <p:nvSpPr>
          <p:cNvPr id="194" name="Google Shape;194;p2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s-419" sz="1500"/>
              <a:t>El inventario con la mayor cantidad de cajas de tuvo en el mes de junio.</a:t>
            </a:r>
            <a:endParaRPr sz="1500"/>
          </a:p>
          <a:p>
            <a:pPr indent="-323850" lvl="0" marL="457200" rtl="0" algn="l">
              <a:spcBef>
                <a:spcPts val="0"/>
              </a:spcBef>
              <a:spcAft>
                <a:spcPts val="0"/>
              </a:spcAft>
              <a:buSzPts val="1500"/>
              <a:buChar char="●"/>
            </a:pPr>
            <a:r>
              <a:rPr lang="es-419" sz="1500"/>
              <a:t>El estatus más común es libre utilización</a:t>
            </a:r>
            <a:endParaRPr sz="1500"/>
          </a:p>
          <a:p>
            <a:pPr indent="-323850" lvl="0" marL="457200" rtl="0" algn="l">
              <a:spcBef>
                <a:spcPts val="0"/>
              </a:spcBef>
              <a:spcAft>
                <a:spcPts val="0"/>
              </a:spcAft>
              <a:buSzPts val="1500"/>
              <a:buChar char="●"/>
            </a:pPr>
            <a:r>
              <a:rPr lang="es-419" sz="1500"/>
              <a:t>Los </a:t>
            </a:r>
            <a:r>
              <a:rPr lang="es-419" sz="1500"/>
              <a:t>almacenes</a:t>
            </a:r>
            <a:r>
              <a:rPr lang="es-419" sz="1500"/>
              <a:t> LAG y JAL concentran la mayor parte del inventario</a:t>
            </a:r>
            <a:endParaRPr sz="1500"/>
          </a:p>
          <a:p>
            <a:pPr indent="-323850" lvl="0" marL="457200" rtl="0" algn="l">
              <a:spcBef>
                <a:spcPts val="0"/>
              </a:spcBef>
              <a:spcAft>
                <a:spcPts val="0"/>
              </a:spcAft>
              <a:buSzPts val="1500"/>
              <a:buChar char="●"/>
            </a:pPr>
            <a:r>
              <a:rPr lang="es-419" sz="1500"/>
              <a:t>En HMO se detecta la mayor cantidad de producto dañado en relación a su producto el libre utilización</a:t>
            </a:r>
            <a:endParaRPr sz="1500"/>
          </a:p>
          <a:p>
            <a:pPr indent="-323850" lvl="0" marL="457200" rtl="0" algn="l">
              <a:spcBef>
                <a:spcPts val="0"/>
              </a:spcBef>
              <a:spcAft>
                <a:spcPts val="0"/>
              </a:spcAft>
              <a:buSzPts val="1500"/>
              <a:buChar char="●"/>
            </a:pPr>
            <a:r>
              <a:rPr lang="es-419" sz="1500"/>
              <a:t>Chocolate industrial es la </a:t>
            </a:r>
            <a:r>
              <a:rPr lang="es-419" sz="1500"/>
              <a:t>categoría</a:t>
            </a:r>
            <a:r>
              <a:rPr lang="es-419" sz="1500"/>
              <a:t> con mayo stock en riego</a:t>
            </a:r>
            <a:endParaRPr sz="1500"/>
          </a:p>
          <a:p>
            <a:pPr indent="-323850" lvl="0" marL="457200" rtl="0" algn="l">
              <a:spcBef>
                <a:spcPts val="0"/>
              </a:spcBef>
              <a:spcAft>
                <a:spcPts val="0"/>
              </a:spcAft>
              <a:buSzPts val="1500"/>
              <a:buChar char="●"/>
            </a:pPr>
            <a:r>
              <a:rPr lang="es-419" sz="1500"/>
              <a:t>COSTO_TOT es el feature más relacionado con el target</a:t>
            </a:r>
            <a:endParaRPr sz="1500"/>
          </a:p>
          <a:p>
            <a:pPr indent="-323850" lvl="0" marL="457200" rtl="0" algn="l">
              <a:spcBef>
                <a:spcPts val="0"/>
              </a:spcBef>
              <a:spcAft>
                <a:spcPts val="0"/>
              </a:spcAft>
              <a:buSzPts val="1500"/>
              <a:buChar char="●"/>
            </a:pPr>
            <a:r>
              <a:rPr lang="es-419" sz="1500"/>
              <a:t>Al estimar el ML con COSTO_TOT los resultados son </a:t>
            </a:r>
            <a:r>
              <a:rPr lang="es-419" sz="1500"/>
              <a:t>óptimos</a:t>
            </a:r>
            <a:r>
              <a:rPr lang="es-419" sz="1500"/>
              <a:t>, pues al incluir al modelo AN_CAD, se tienen problemas d</a:t>
            </a:r>
            <a:r>
              <a:rPr lang="es-419" sz="1500"/>
              <a:t>e </a:t>
            </a:r>
            <a:r>
              <a:rPr lang="es-419" sz="1500"/>
              <a:t>multicolinealidad</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2" name="Shape 92"/>
        <p:cNvGrpSpPr/>
        <p:nvPr/>
      </p:nvGrpSpPr>
      <p:grpSpPr>
        <a:xfrm>
          <a:off x="0" y="0"/>
          <a:ext cx="0" cy="0"/>
          <a:chOff x="0" y="0"/>
          <a:chExt cx="0" cy="0"/>
        </a:xfrm>
      </p:grpSpPr>
      <p:sp>
        <p:nvSpPr>
          <p:cNvPr id="93" name="Google Shape;93;p14"/>
          <p:cNvSpPr txBox="1"/>
          <p:nvPr>
            <p:ph type="title"/>
          </p:nvPr>
        </p:nvSpPr>
        <p:spPr>
          <a:xfrm>
            <a:off x="311700" y="410000"/>
            <a:ext cx="8520600" cy="6078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s-419">
                <a:solidFill>
                  <a:schemeClr val="dk1"/>
                </a:solidFill>
              </a:rPr>
              <a:t>Índice</a:t>
            </a:r>
            <a:endParaRPr b="1">
              <a:solidFill>
                <a:schemeClr val="dk1"/>
              </a:solidFill>
            </a:endParaRPr>
          </a:p>
        </p:txBody>
      </p:sp>
      <p:sp>
        <p:nvSpPr>
          <p:cNvPr id="94" name="Google Shape;94;p14"/>
          <p:cNvSpPr txBox="1"/>
          <p:nvPr>
            <p:ph idx="4294967295" type="body"/>
          </p:nvPr>
        </p:nvSpPr>
        <p:spPr>
          <a:xfrm>
            <a:off x="374100" y="1431375"/>
            <a:ext cx="8017500" cy="31059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rmAutofit/>
          </a:bodyPr>
          <a:lstStyle/>
          <a:p>
            <a:pPr indent="-419100" lvl="0" marL="457200" rtl="0" algn="l">
              <a:lnSpc>
                <a:spcPct val="100000"/>
              </a:lnSpc>
              <a:spcBef>
                <a:spcPts val="0"/>
              </a:spcBef>
              <a:spcAft>
                <a:spcPts val="0"/>
              </a:spcAft>
              <a:buClr>
                <a:schemeClr val="dk1"/>
              </a:buClr>
              <a:buSzPts val="3000"/>
              <a:buChar char="●"/>
            </a:pPr>
            <a:r>
              <a:rPr lang="es-419" sz="3000" u="sng">
                <a:solidFill>
                  <a:schemeClr val="hlink"/>
                </a:solidFill>
                <a:hlinkClick action="ppaction://hlinksldjump" r:id="rId3"/>
              </a:rPr>
              <a:t>Contexto comercial y objetivo del proyecto</a:t>
            </a:r>
            <a:endParaRPr sz="2820">
              <a:solidFill>
                <a:schemeClr val="dk1"/>
              </a:solidFill>
            </a:endParaRPr>
          </a:p>
          <a:p>
            <a:pPr indent="-419100" lvl="0" marL="457200" rtl="0" algn="l">
              <a:lnSpc>
                <a:spcPct val="100000"/>
              </a:lnSpc>
              <a:spcBef>
                <a:spcPts val="0"/>
              </a:spcBef>
              <a:spcAft>
                <a:spcPts val="0"/>
              </a:spcAft>
              <a:buClr>
                <a:schemeClr val="dk1"/>
              </a:buClr>
              <a:buSzPts val="3000"/>
              <a:buChar char="●"/>
            </a:pPr>
            <a:r>
              <a:rPr lang="es-419" sz="3000" u="sng">
                <a:solidFill>
                  <a:schemeClr val="hlink"/>
                </a:solidFill>
                <a:hlinkClick action="ppaction://hlinksldjump" r:id="rId4"/>
              </a:rPr>
              <a:t>C</a:t>
            </a:r>
            <a:r>
              <a:rPr lang="es-419" sz="3000" u="sng">
                <a:solidFill>
                  <a:schemeClr val="hlink"/>
                </a:solidFill>
                <a:hlinkClick action="ppaction://hlinksldjump" r:id="rId5"/>
              </a:rPr>
              <a:t>ontexto análitico</a:t>
            </a:r>
            <a:endParaRPr sz="2820">
              <a:solidFill>
                <a:schemeClr val="dk1"/>
              </a:solidFill>
            </a:endParaRPr>
          </a:p>
          <a:p>
            <a:pPr indent="-419100" lvl="0" marL="457200" rtl="0" algn="l">
              <a:lnSpc>
                <a:spcPct val="100000"/>
              </a:lnSpc>
              <a:spcBef>
                <a:spcPts val="0"/>
              </a:spcBef>
              <a:spcAft>
                <a:spcPts val="0"/>
              </a:spcAft>
              <a:buClr>
                <a:schemeClr val="dk1"/>
              </a:buClr>
              <a:buSzPts val="3000"/>
              <a:buChar char="●"/>
            </a:pPr>
            <a:r>
              <a:rPr lang="es-419" sz="3000" u="sng">
                <a:solidFill>
                  <a:schemeClr val="hlink"/>
                </a:solidFill>
                <a:hlinkClick action="ppaction://hlinksldjump" r:id="rId6"/>
              </a:rPr>
              <a:t>Análisis Exploratorio</a:t>
            </a:r>
            <a:endParaRPr sz="2820">
              <a:solidFill>
                <a:schemeClr val="dk1"/>
              </a:solidFill>
            </a:endParaRPr>
          </a:p>
          <a:p>
            <a:pPr indent="-419100" lvl="0" marL="457200" rtl="0" algn="l">
              <a:lnSpc>
                <a:spcPct val="100000"/>
              </a:lnSpc>
              <a:spcBef>
                <a:spcPts val="0"/>
              </a:spcBef>
              <a:spcAft>
                <a:spcPts val="0"/>
              </a:spcAft>
              <a:buClr>
                <a:schemeClr val="dk1"/>
              </a:buClr>
              <a:buSzPts val="3000"/>
              <a:buChar char="●"/>
            </a:pPr>
            <a:r>
              <a:rPr lang="es-419" sz="3000" u="sng">
                <a:solidFill>
                  <a:schemeClr val="hlink"/>
                </a:solidFill>
                <a:hlinkClick action="ppaction://hlinksldjump" r:id="rId7"/>
              </a:rPr>
              <a:t>Insights</a:t>
            </a:r>
            <a:endParaRPr sz="3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311700" y="410000"/>
            <a:ext cx="8520600" cy="60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990"/>
              <a:buFont typeface="Arial"/>
              <a:buNone/>
            </a:pPr>
            <a:r>
              <a:rPr b="1" lang="es-419" sz="3200"/>
              <a:t>Contexto comercial y objetivo del proyecto</a:t>
            </a:r>
            <a:endParaRPr sz="3200"/>
          </a:p>
        </p:txBody>
      </p:sp>
      <p:sp>
        <p:nvSpPr>
          <p:cNvPr id="100" name="Google Shape;100;p1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419" sz="2000"/>
              <a:t>La empresa NUTRELEC fabricante de golosinas, nueces y bebidas instantáneas realiza mensualmente inventarios en sus almacenes. Esto le ayuda a detectar fallas durante el proceso, sin embargo en los últimos meses ha tenido un incremento en la cantidad de cajas de producto caducado, por lo cual necesita predecir el comportamiento futuro de sus inventarios a fin de tomar acciones y prevenir la generación de merma. </a:t>
            </a:r>
            <a:endParaRPr sz="2000"/>
          </a:p>
          <a:p>
            <a:pPr indent="0" lvl="0" marL="0" rtl="0" algn="just">
              <a:spcBef>
                <a:spcPts val="1200"/>
              </a:spcBef>
              <a:spcAft>
                <a:spcPts val="0"/>
              </a:spcAft>
              <a:buNone/>
            </a:pPr>
            <a:r>
              <a:rPr b="1" lang="es-419" sz="2000"/>
              <a:t>El objetivo de este proyecto de DS es predecir la cantidad de cajas por estatus que se tendrán en próximos inventarios.</a:t>
            </a:r>
            <a:endParaRPr b="1" sz="2000"/>
          </a:p>
          <a:p>
            <a:pPr indent="0" lvl="0" marL="0" rtl="0" algn="just">
              <a:spcBef>
                <a:spcPts val="1200"/>
              </a:spcBef>
              <a:spcAft>
                <a:spcPts val="1200"/>
              </a:spcAft>
              <a:buNone/>
            </a:pPr>
            <a:r>
              <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311700" y="292025"/>
            <a:ext cx="8520600" cy="60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419" sz="3200"/>
              <a:t>Contexto análitico </a:t>
            </a:r>
            <a:endParaRPr sz="3200"/>
          </a:p>
        </p:txBody>
      </p:sp>
      <p:sp>
        <p:nvSpPr>
          <p:cNvPr id="106" name="Google Shape;106;p16"/>
          <p:cNvSpPr txBox="1"/>
          <p:nvPr>
            <p:ph idx="1" type="body"/>
          </p:nvPr>
        </p:nvSpPr>
        <p:spPr>
          <a:xfrm>
            <a:off x="292200" y="1025575"/>
            <a:ext cx="8673600" cy="673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s-419" sz="1700"/>
              <a:t>Para desarrollar el modelo se cuenta con 8 inventarios, realizados a 9 almacenes al final de cada mes durante el 2023.</a:t>
            </a:r>
            <a:r>
              <a:rPr lang="es-419" sz="1700"/>
              <a:t> La información suministrada contiene:</a:t>
            </a:r>
            <a:endParaRPr sz="1100"/>
          </a:p>
        </p:txBody>
      </p:sp>
      <p:sp>
        <p:nvSpPr>
          <p:cNvPr id="107" name="Google Shape;107;p16"/>
          <p:cNvSpPr txBox="1"/>
          <p:nvPr>
            <p:ph idx="2" type="body"/>
          </p:nvPr>
        </p:nvSpPr>
        <p:spPr>
          <a:xfrm>
            <a:off x="1187550" y="1785200"/>
            <a:ext cx="1998000" cy="3169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419" sz="1300"/>
              <a:t>Fecha</a:t>
            </a:r>
            <a:endParaRPr sz="1300"/>
          </a:p>
          <a:p>
            <a:pPr indent="-311150" lvl="0" marL="457200" rtl="0" algn="l">
              <a:spcBef>
                <a:spcPts val="0"/>
              </a:spcBef>
              <a:spcAft>
                <a:spcPts val="0"/>
              </a:spcAft>
              <a:buSzPts val="1300"/>
              <a:buChar char="●"/>
            </a:pPr>
            <a:r>
              <a:rPr lang="es-419" sz="1300"/>
              <a:t>Planta</a:t>
            </a:r>
            <a:endParaRPr sz="1300"/>
          </a:p>
          <a:p>
            <a:pPr indent="-311150" lvl="0" marL="457200" rtl="0" algn="l">
              <a:spcBef>
                <a:spcPts val="0"/>
              </a:spcBef>
              <a:spcAft>
                <a:spcPts val="0"/>
              </a:spcAft>
              <a:buSzPts val="1300"/>
              <a:buChar char="●"/>
            </a:pPr>
            <a:r>
              <a:rPr lang="es-419" sz="1300"/>
              <a:t>Almacén</a:t>
            </a:r>
            <a:endParaRPr sz="1300"/>
          </a:p>
          <a:p>
            <a:pPr indent="-311150" lvl="0" marL="457200" rtl="0" algn="l">
              <a:spcBef>
                <a:spcPts val="0"/>
              </a:spcBef>
              <a:spcAft>
                <a:spcPts val="0"/>
              </a:spcAft>
              <a:buSzPts val="1300"/>
              <a:buChar char="●"/>
            </a:pPr>
            <a:r>
              <a:rPr lang="es-419" sz="1300"/>
              <a:t>Material</a:t>
            </a:r>
            <a:endParaRPr sz="1300"/>
          </a:p>
          <a:p>
            <a:pPr indent="-311150" lvl="0" marL="457200" rtl="0" algn="l">
              <a:spcBef>
                <a:spcPts val="0"/>
              </a:spcBef>
              <a:spcAft>
                <a:spcPts val="0"/>
              </a:spcAft>
              <a:buSzPts val="1300"/>
              <a:buChar char="●"/>
            </a:pPr>
            <a:r>
              <a:rPr lang="es-419" sz="1300"/>
              <a:t>Caducidad</a:t>
            </a:r>
            <a:endParaRPr sz="1300"/>
          </a:p>
          <a:p>
            <a:pPr indent="-311150" lvl="0" marL="457200" rtl="0" algn="l">
              <a:spcBef>
                <a:spcPts val="0"/>
              </a:spcBef>
              <a:spcAft>
                <a:spcPts val="0"/>
              </a:spcAft>
              <a:buSzPts val="1300"/>
              <a:buChar char="●"/>
            </a:pPr>
            <a:r>
              <a:rPr lang="es-419" sz="1300"/>
              <a:t>Estatus</a:t>
            </a:r>
            <a:endParaRPr sz="1300"/>
          </a:p>
          <a:p>
            <a:pPr indent="-311150" lvl="0" marL="457200" rtl="0" algn="l">
              <a:spcBef>
                <a:spcPts val="0"/>
              </a:spcBef>
              <a:spcAft>
                <a:spcPts val="0"/>
              </a:spcAft>
              <a:buSzPts val="1300"/>
              <a:buChar char="●"/>
            </a:pPr>
            <a:r>
              <a:rPr lang="es-419" sz="1300"/>
              <a:t>Categoría</a:t>
            </a:r>
            <a:endParaRPr sz="1300"/>
          </a:p>
          <a:p>
            <a:pPr indent="-311150" lvl="0" marL="457200" rtl="0" algn="l">
              <a:spcBef>
                <a:spcPts val="0"/>
              </a:spcBef>
              <a:spcAft>
                <a:spcPts val="0"/>
              </a:spcAft>
              <a:buSzPts val="1300"/>
              <a:buChar char="●"/>
            </a:pPr>
            <a:r>
              <a:rPr lang="es-419" sz="1300"/>
              <a:t>Proyección</a:t>
            </a:r>
            <a:endParaRPr sz="1300"/>
          </a:p>
          <a:p>
            <a:pPr indent="-311150" lvl="0" marL="457200" rtl="0" algn="l">
              <a:spcBef>
                <a:spcPts val="0"/>
              </a:spcBef>
              <a:spcAft>
                <a:spcPts val="0"/>
              </a:spcAft>
              <a:buSzPts val="1300"/>
              <a:buChar char="●"/>
            </a:pPr>
            <a:r>
              <a:rPr lang="es-419" sz="1300"/>
              <a:t>Mercado</a:t>
            </a:r>
            <a:endParaRPr sz="1300"/>
          </a:p>
          <a:p>
            <a:pPr indent="-311150" lvl="0" marL="457200" rtl="0" algn="l">
              <a:spcBef>
                <a:spcPts val="0"/>
              </a:spcBef>
              <a:spcAft>
                <a:spcPts val="0"/>
              </a:spcAft>
              <a:buSzPts val="1300"/>
              <a:buChar char="●"/>
            </a:pPr>
            <a:r>
              <a:rPr lang="es-419" sz="1300"/>
              <a:t>Categoría</a:t>
            </a:r>
            <a:endParaRPr sz="1300"/>
          </a:p>
          <a:p>
            <a:pPr indent="-311150" lvl="0" marL="457200" rtl="0" algn="l">
              <a:spcBef>
                <a:spcPts val="0"/>
              </a:spcBef>
              <a:spcAft>
                <a:spcPts val="0"/>
              </a:spcAft>
              <a:buSzPts val="1300"/>
              <a:buChar char="●"/>
            </a:pPr>
            <a:r>
              <a:rPr lang="es-419" sz="1300"/>
              <a:t>Cajas</a:t>
            </a:r>
            <a:endParaRPr sz="1300"/>
          </a:p>
          <a:p>
            <a:pPr indent="-311150" lvl="0" marL="457200" rtl="0" algn="l">
              <a:spcBef>
                <a:spcPts val="0"/>
              </a:spcBef>
              <a:spcAft>
                <a:spcPts val="0"/>
              </a:spcAft>
              <a:buSzPts val="1300"/>
              <a:buChar char="●"/>
            </a:pPr>
            <a:r>
              <a:rPr lang="es-419" sz="1300"/>
              <a:t>Costo</a:t>
            </a:r>
            <a:endParaRPr sz="1300"/>
          </a:p>
          <a:p>
            <a:pPr indent="-311150" lvl="0" marL="457200" rtl="0" algn="l">
              <a:spcBef>
                <a:spcPts val="0"/>
              </a:spcBef>
              <a:spcAft>
                <a:spcPts val="0"/>
              </a:spcAft>
              <a:buSzPts val="1300"/>
              <a:buChar char="●"/>
            </a:pPr>
            <a:r>
              <a:rPr lang="es-419" sz="1300"/>
              <a:t>Vida útil</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419" sz="4000"/>
              <a:t>Análisis Exploratorio</a:t>
            </a:r>
            <a:endParaRPr sz="4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s-419"/>
              <a:t>¿Qué cantidad de cajas hay en los inventarios?</a:t>
            </a:r>
            <a:endParaRPr b="1"/>
          </a:p>
        </p:txBody>
      </p:sp>
      <p:sp>
        <p:nvSpPr>
          <p:cNvPr id="118" name="Google Shape;118;p18"/>
          <p:cNvSpPr txBox="1"/>
          <p:nvPr/>
        </p:nvSpPr>
        <p:spPr>
          <a:xfrm>
            <a:off x="229475" y="3959975"/>
            <a:ext cx="3990000" cy="959100"/>
          </a:xfrm>
          <a:prstGeom prst="rect">
            <a:avLst/>
          </a:prstGeom>
          <a:noFill/>
          <a:ln>
            <a:noFill/>
          </a:ln>
        </p:spPr>
        <p:txBody>
          <a:bodyPr anchorCtr="0" anchor="t" bIns="91425" lIns="91425" spcFirstLastPara="1" rIns="91425" wrap="square" tIns="91425">
            <a:noAutofit/>
          </a:bodyPr>
          <a:lstStyle/>
          <a:p>
            <a:pPr indent="-311150" lvl="0" marL="457200" rtl="0" algn="just">
              <a:spcBef>
                <a:spcPts val="0"/>
              </a:spcBef>
              <a:spcAft>
                <a:spcPts val="0"/>
              </a:spcAft>
              <a:buClr>
                <a:schemeClr val="dk2"/>
              </a:buClr>
              <a:buSzPts val="1300"/>
              <a:buChar char="●"/>
            </a:pPr>
            <a:r>
              <a:rPr lang="es-419" sz="1300">
                <a:solidFill>
                  <a:schemeClr val="dk2"/>
                </a:solidFill>
                <a:latin typeface="Roboto"/>
                <a:ea typeface="Roboto"/>
                <a:cs typeface="Roboto"/>
                <a:sym typeface="Roboto"/>
              </a:rPr>
              <a:t>La cantidad de cajas por inventario se encuentra entre </a:t>
            </a:r>
            <a:r>
              <a:rPr b="1" lang="es-419" sz="1300">
                <a:solidFill>
                  <a:schemeClr val="dk2"/>
                </a:solidFill>
                <a:latin typeface="Roboto"/>
                <a:ea typeface="Roboto"/>
                <a:cs typeface="Roboto"/>
                <a:sym typeface="Roboto"/>
              </a:rPr>
              <a:t>600K y 900K</a:t>
            </a:r>
            <a:r>
              <a:rPr lang="es-419" sz="1300">
                <a:solidFill>
                  <a:schemeClr val="dk2"/>
                </a:solidFill>
                <a:latin typeface="Roboto"/>
                <a:ea typeface="Roboto"/>
                <a:cs typeface="Roboto"/>
                <a:sym typeface="Roboto"/>
              </a:rPr>
              <a:t>, siendo junio el mes con mayor inventario, 870K mientras </a:t>
            </a:r>
            <a:r>
              <a:rPr lang="es-419" sz="1300">
                <a:solidFill>
                  <a:schemeClr val="dk2"/>
                </a:solidFill>
                <a:latin typeface="Roboto"/>
                <a:ea typeface="Roboto"/>
                <a:cs typeface="Roboto"/>
                <a:sym typeface="Roboto"/>
              </a:rPr>
              <a:t>que en</a:t>
            </a:r>
            <a:r>
              <a:rPr lang="es-419" sz="1300">
                <a:solidFill>
                  <a:schemeClr val="dk2"/>
                </a:solidFill>
                <a:latin typeface="Roboto"/>
                <a:ea typeface="Roboto"/>
                <a:cs typeface="Roboto"/>
                <a:sym typeface="Roboto"/>
              </a:rPr>
              <a:t> marzo solo había 620K.</a:t>
            </a:r>
            <a:endParaRPr sz="1300">
              <a:solidFill>
                <a:schemeClr val="dk2"/>
              </a:solidFill>
              <a:latin typeface="Roboto"/>
              <a:ea typeface="Roboto"/>
              <a:cs typeface="Roboto"/>
              <a:sym typeface="Roboto"/>
            </a:endParaRPr>
          </a:p>
        </p:txBody>
      </p:sp>
      <p:sp>
        <p:nvSpPr>
          <p:cNvPr id="119" name="Google Shape;119;p18"/>
          <p:cNvSpPr txBox="1"/>
          <p:nvPr/>
        </p:nvSpPr>
        <p:spPr>
          <a:xfrm>
            <a:off x="4572000" y="3373950"/>
            <a:ext cx="4480500" cy="1585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s-419" sz="1300">
                <a:solidFill>
                  <a:schemeClr val="dk2"/>
                </a:solidFill>
                <a:latin typeface="Roboto"/>
                <a:ea typeface="Roboto"/>
                <a:cs typeface="Roboto"/>
                <a:sym typeface="Roboto"/>
              </a:rPr>
              <a:t>El </a:t>
            </a:r>
            <a:r>
              <a:rPr b="1" lang="es-419" sz="1300">
                <a:solidFill>
                  <a:schemeClr val="dk2"/>
                </a:solidFill>
                <a:latin typeface="Roboto"/>
                <a:ea typeface="Roboto"/>
                <a:cs typeface="Roboto"/>
                <a:sym typeface="Roboto"/>
              </a:rPr>
              <a:t>97.5% del inventario se encuentra en libre utilización</a:t>
            </a:r>
            <a:r>
              <a:rPr lang="es-419" sz="1300">
                <a:solidFill>
                  <a:schemeClr val="dk2"/>
                </a:solidFill>
                <a:latin typeface="Roboto"/>
                <a:ea typeface="Roboto"/>
                <a:cs typeface="Roboto"/>
                <a:sym typeface="Roboto"/>
              </a:rPr>
              <a:t>, el producto caducado </a:t>
            </a:r>
            <a:r>
              <a:rPr lang="es-419" sz="1300">
                <a:solidFill>
                  <a:schemeClr val="dk2"/>
                </a:solidFill>
                <a:latin typeface="Roboto"/>
                <a:ea typeface="Roboto"/>
                <a:cs typeface="Roboto"/>
                <a:sym typeface="Roboto"/>
              </a:rPr>
              <a:t>incrementan</a:t>
            </a:r>
            <a:r>
              <a:rPr lang="es-419" sz="1300">
                <a:solidFill>
                  <a:schemeClr val="dk2"/>
                </a:solidFill>
                <a:latin typeface="Roboto"/>
                <a:ea typeface="Roboto"/>
                <a:cs typeface="Roboto"/>
                <a:sym typeface="Roboto"/>
              </a:rPr>
              <a:t> de forma importante mes a mes y la presencia de producto en corta caducidad se mantiene </a:t>
            </a:r>
            <a:r>
              <a:rPr lang="es-419" sz="1300">
                <a:solidFill>
                  <a:schemeClr val="dk2"/>
                </a:solidFill>
                <a:latin typeface="Roboto"/>
                <a:ea typeface="Roboto"/>
                <a:cs typeface="Roboto"/>
                <a:sym typeface="Roboto"/>
              </a:rPr>
              <a:t>estática, lo</a:t>
            </a:r>
            <a:r>
              <a:rPr lang="es-419" sz="1300">
                <a:solidFill>
                  <a:schemeClr val="dk2"/>
                </a:solidFill>
                <a:latin typeface="Roboto"/>
                <a:ea typeface="Roboto"/>
                <a:cs typeface="Roboto"/>
                <a:sym typeface="Roboto"/>
              </a:rPr>
              <a:t> que nos indica que la venta del producto con baja vida útil se complica y levanta una alerta por la posible generación de más producto caducado.</a:t>
            </a:r>
            <a:endParaRPr sz="1300">
              <a:solidFill>
                <a:schemeClr val="dk2"/>
              </a:solidFill>
              <a:latin typeface="Roboto"/>
              <a:ea typeface="Roboto"/>
              <a:cs typeface="Roboto"/>
              <a:sym typeface="Roboto"/>
            </a:endParaRPr>
          </a:p>
        </p:txBody>
      </p:sp>
      <p:pic>
        <p:nvPicPr>
          <p:cNvPr id="120" name="Google Shape;120;p18"/>
          <p:cNvPicPr preferRelativeResize="0"/>
          <p:nvPr/>
        </p:nvPicPr>
        <p:blipFill rotWithShape="1">
          <a:blip r:embed="rId3">
            <a:alphaModFix/>
          </a:blip>
          <a:srcRect b="764" l="0" r="0" t="0"/>
          <a:stretch/>
        </p:blipFill>
        <p:spPr>
          <a:xfrm>
            <a:off x="152400" y="1170200"/>
            <a:ext cx="4090874" cy="2617175"/>
          </a:xfrm>
          <a:prstGeom prst="rect">
            <a:avLst/>
          </a:prstGeom>
          <a:noFill/>
          <a:ln>
            <a:noFill/>
          </a:ln>
        </p:spPr>
      </p:pic>
      <p:pic>
        <p:nvPicPr>
          <p:cNvPr id="121" name="Google Shape;121;p18"/>
          <p:cNvPicPr preferRelativeResize="0"/>
          <p:nvPr/>
        </p:nvPicPr>
        <p:blipFill>
          <a:blip r:embed="rId4">
            <a:alphaModFix/>
          </a:blip>
          <a:stretch>
            <a:fillRect/>
          </a:stretch>
        </p:blipFill>
        <p:spPr>
          <a:xfrm>
            <a:off x="4434449" y="1170200"/>
            <a:ext cx="3157471" cy="2051351"/>
          </a:xfrm>
          <a:prstGeom prst="rect">
            <a:avLst/>
          </a:prstGeom>
          <a:noFill/>
          <a:ln>
            <a:noFill/>
          </a:ln>
        </p:spPr>
      </p:pic>
      <p:pic>
        <p:nvPicPr>
          <p:cNvPr id="122" name="Google Shape;122;p18"/>
          <p:cNvPicPr preferRelativeResize="0"/>
          <p:nvPr/>
        </p:nvPicPr>
        <p:blipFill>
          <a:blip r:embed="rId5">
            <a:alphaModFix/>
          </a:blip>
          <a:stretch>
            <a:fillRect/>
          </a:stretch>
        </p:blipFill>
        <p:spPr>
          <a:xfrm>
            <a:off x="7666700" y="2217850"/>
            <a:ext cx="1440500" cy="792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6666"/>
              <a:buFont typeface="Arial"/>
              <a:buNone/>
            </a:pPr>
            <a:r>
              <a:rPr b="1" lang="es-419"/>
              <a:t>¿Cúal es la participación por Almacén?</a:t>
            </a:r>
            <a:endParaRPr b="1"/>
          </a:p>
        </p:txBody>
      </p:sp>
      <p:sp>
        <p:nvSpPr>
          <p:cNvPr id="128" name="Google Shape;128;p19"/>
          <p:cNvSpPr txBox="1"/>
          <p:nvPr/>
        </p:nvSpPr>
        <p:spPr>
          <a:xfrm>
            <a:off x="383575" y="1239125"/>
            <a:ext cx="4527900" cy="15855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Char char="●"/>
            </a:pPr>
            <a:r>
              <a:rPr lang="es-419" sz="1300">
                <a:solidFill>
                  <a:schemeClr val="dk2"/>
                </a:solidFill>
                <a:latin typeface="Roboto"/>
                <a:ea typeface="Roboto"/>
                <a:cs typeface="Roboto"/>
                <a:sym typeface="Roboto"/>
              </a:rPr>
              <a:t>Los almacenes </a:t>
            </a:r>
            <a:r>
              <a:rPr b="1" lang="es-419" sz="1300">
                <a:solidFill>
                  <a:schemeClr val="dk2"/>
                </a:solidFill>
                <a:latin typeface="Roboto"/>
                <a:ea typeface="Roboto"/>
                <a:cs typeface="Roboto"/>
                <a:sym typeface="Roboto"/>
              </a:rPr>
              <a:t>LAG y ACA, tiene la mayor participación en el inventario de producto en libre utilización</a:t>
            </a:r>
            <a:r>
              <a:rPr lang="es-419" sz="1300">
                <a:solidFill>
                  <a:schemeClr val="dk2"/>
                </a:solidFill>
                <a:latin typeface="Roboto"/>
                <a:ea typeface="Roboto"/>
                <a:cs typeface="Roboto"/>
                <a:sym typeface="Roboto"/>
              </a:rPr>
              <a:t>, por otro lado CHI tiene la menor participación en libre, el </a:t>
            </a:r>
            <a:r>
              <a:rPr lang="es-419" sz="1300">
                <a:solidFill>
                  <a:schemeClr val="dk2"/>
                </a:solidFill>
                <a:latin typeface="Roboto"/>
                <a:ea typeface="Roboto"/>
                <a:cs typeface="Roboto"/>
                <a:sym typeface="Roboto"/>
              </a:rPr>
              <a:t>almacén</a:t>
            </a:r>
            <a:r>
              <a:rPr lang="es-419" sz="1300">
                <a:solidFill>
                  <a:schemeClr val="dk2"/>
                </a:solidFill>
                <a:latin typeface="Roboto"/>
                <a:ea typeface="Roboto"/>
                <a:cs typeface="Roboto"/>
                <a:sym typeface="Roboto"/>
              </a:rPr>
              <a:t> que tiene más producto dañado es HMO. La mayor cantidad de producto corta caducidad y caducado se encuentra en ACA.</a:t>
            </a:r>
            <a:endParaRPr sz="1300">
              <a:solidFill>
                <a:schemeClr val="dk2"/>
              </a:solidFill>
              <a:latin typeface="Roboto"/>
              <a:ea typeface="Roboto"/>
              <a:cs typeface="Roboto"/>
              <a:sym typeface="Roboto"/>
            </a:endParaRPr>
          </a:p>
        </p:txBody>
      </p:sp>
      <p:sp>
        <p:nvSpPr>
          <p:cNvPr id="129" name="Google Shape;129;p19"/>
          <p:cNvSpPr txBox="1"/>
          <p:nvPr/>
        </p:nvSpPr>
        <p:spPr>
          <a:xfrm>
            <a:off x="557075" y="3493113"/>
            <a:ext cx="4395600" cy="785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Roboto"/>
              <a:buChar char="●"/>
            </a:pPr>
            <a:r>
              <a:rPr b="1" lang="es-419" sz="1300">
                <a:solidFill>
                  <a:schemeClr val="dk2"/>
                </a:solidFill>
                <a:latin typeface="Roboto"/>
                <a:ea typeface="Roboto"/>
                <a:cs typeface="Roboto"/>
                <a:sym typeface="Roboto"/>
              </a:rPr>
              <a:t>Bif tiene la mayor participación</a:t>
            </a:r>
            <a:r>
              <a:rPr lang="es-419" sz="1300">
                <a:solidFill>
                  <a:schemeClr val="dk2"/>
                </a:solidFill>
                <a:latin typeface="Roboto"/>
                <a:ea typeface="Roboto"/>
                <a:cs typeface="Roboto"/>
                <a:sym typeface="Roboto"/>
              </a:rPr>
              <a:t> con un 59% seguido de chocolate con un 16%, siendo Snacks el que presenta la participación menor con 3%.</a:t>
            </a:r>
            <a:endParaRPr sz="1300">
              <a:solidFill>
                <a:schemeClr val="dk2"/>
              </a:solidFill>
              <a:latin typeface="Roboto"/>
              <a:ea typeface="Roboto"/>
              <a:cs typeface="Roboto"/>
              <a:sym typeface="Roboto"/>
            </a:endParaRPr>
          </a:p>
        </p:txBody>
      </p:sp>
      <p:pic>
        <p:nvPicPr>
          <p:cNvPr id="130" name="Google Shape;130;p19"/>
          <p:cNvPicPr preferRelativeResize="0"/>
          <p:nvPr/>
        </p:nvPicPr>
        <p:blipFill>
          <a:blip r:embed="rId3">
            <a:alphaModFix/>
          </a:blip>
          <a:stretch>
            <a:fillRect/>
          </a:stretch>
        </p:blipFill>
        <p:spPr>
          <a:xfrm>
            <a:off x="4872150" y="1271275"/>
            <a:ext cx="2095950" cy="1350875"/>
          </a:xfrm>
          <a:prstGeom prst="rect">
            <a:avLst/>
          </a:prstGeom>
          <a:noFill/>
          <a:ln>
            <a:noFill/>
          </a:ln>
        </p:spPr>
      </p:pic>
      <p:pic>
        <p:nvPicPr>
          <p:cNvPr id="131" name="Google Shape;131;p19"/>
          <p:cNvPicPr preferRelativeResize="0"/>
          <p:nvPr/>
        </p:nvPicPr>
        <p:blipFill>
          <a:blip r:embed="rId4">
            <a:alphaModFix/>
          </a:blip>
          <a:stretch>
            <a:fillRect/>
          </a:stretch>
        </p:blipFill>
        <p:spPr>
          <a:xfrm>
            <a:off x="7046765" y="1260275"/>
            <a:ext cx="2031509" cy="1311475"/>
          </a:xfrm>
          <a:prstGeom prst="rect">
            <a:avLst/>
          </a:prstGeom>
          <a:noFill/>
          <a:ln>
            <a:noFill/>
          </a:ln>
        </p:spPr>
      </p:pic>
      <p:pic>
        <p:nvPicPr>
          <p:cNvPr id="132" name="Google Shape;132;p19"/>
          <p:cNvPicPr preferRelativeResize="0"/>
          <p:nvPr/>
        </p:nvPicPr>
        <p:blipFill>
          <a:blip r:embed="rId5">
            <a:alphaModFix/>
          </a:blip>
          <a:stretch>
            <a:fillRect/>
          </a:stretch>
        </p:blipFill>
        <p:spPr>
          <a:xfrm>
            <a:off x="4911475" y="3045950"/>
            <a:ext cx="2516124" cy="1801043"/>
          </a:xfrm>
          <a:prstGeom prst="rect">
            <a:avLst/>
          </a:prstGeom>
          <a:noFill/>
          <a:ln>
            <a:noFill/>
          </a:ln>
        </p:spPr>
      </p:pic>
      <p:pic>
        <p:nvPicPr>
          <p:cNvPr id="133" name="Google Shape;133;p19"/>
          <p:cNvPicPr preferRelativeResize="0"/>
          <p:nvPr/>
        </p:nvPicPr>
        <p:blipFill>
          <a:blip r:embed="rId6">
            <a:alphaModFix/>
          </a:blip>
          <a:stretch>
            <a:fillRect/>
          </a:stretch>
        </p:blipFill>
        <p:spPr>
          <a:xfrm>
            <a:off x="7468850" y="3446650"/>
            <a:ext cx="1566800" cy="1038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s-419"/>
              <a:t>Conociendo el target: TOTAL_CJ</a:t>
            </a:r>
            <a:endParaRPr b="1"/>
          </a:p>
        </p:txBody>
      </p:sp>
      <p:sp>
        <p:nvSpPr>
          <p:cNvPr id="139" name="Google Shape;139;p20"/>
          <p:cNvSpPr txBox="1"/>
          <p:nvPr/>
        </p:nvSpPr>
        <p:spPr>
          <a:xfrm>
            <a:off x="5235550" y="1917800"/>
            <a:ext cx="3680400" cy="18135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Roboto"/>
              <a:buChar char="●"/>
            </a:pPr>
            <a:r>
              <a:rPr lang="es-419" sz="1500">
                <a:solidFill>
                  <a:schemeClr val="dk2"/>
                </a:solidFill>
                <a:latin typeface="Roboto"/>
                <a:ea typeface="Roboto"/>
                <a:cs typeface="Roboto"/>
                <a:sym typeface="Roboto"/>
              </a:rPr>
              <a:t>Para mejorar el funcionamiento del modelo se </a:t>
            </a:r>
            <a:r>
              <a:rPr lang="es-419" sz="1500">
                <a:solidFill>
                  <a:schemeClr val="dk2"/>
                </a:solidFill>
                <a:latin typeface="Roboto"/>
                <a:ea typeface="Roboto"/>
                <a:cs typeface="Roboto"/>
                <a:sym typeface="Roboto"/>
              </a:rPr>
              <a:t>trabajará</a:t>
            </a:r>
            <a:r>
              <a:rPr lang="es-419" sz="1500">
                <a:solidFill>
                  <a:schemeClr val="dk2"/>
                </a:solidFill>
                <a:latin typeface="Roboto"/>
                <a:ea typeface="Roboto"/>
                <a:cs typeface="Roboto"/>
                <a:sym typeface="Roboto"/>
              </a:rPr>
              <a:t> con la variable target topeada, dado que </a:t>
            </a:r>
            <a:r>
              <a:rPr b="1" lang="es-419" sz="1500">
                <a:solidFill>
                  <a:schemeClr val="dk2"/>
                </a:solidFill>
                <a:latin typeface="Roboto"/>
                <a:ea typeface="Roboto"/>
                <a:cs typeface="Roboto"/>
                <a:sym typeface="Roboto"/>
              </a:rPr>
              <a:t>el 75%</a:t>
            </a:r>
            <a:r>
              <a:rPr lang="es-419" sz="1500">
                <a:solidFill>
                  <a:schemeClr val="dk2"/>
                </a:solidFill>
                <a:latin typeface="Roboto"/>
                <a:ea typeface="Roboto"/>
                <a:cs typeface="Roboto"/>
                <a:sym typeface="Roboto"/>
              </a:rPr>
              <a:t> se encuentra en </a:t>
            </a:r>
            <a:r>
              <a:rPr b="1" lang="es-419" sz="1500">
                <a:solidFill>
                  <a:schemeClr val="dk2"/>
                </a:solidFill>
                <a:latin typeface="Roboto"/>
                <a:ea typeface="Roboto"/>
                <a:cs typeface="Roboto"/>
                <a:sym typeface="Roboto"/>
              </a:rPr>
              <a:t>valores por debajo de las 157 CJ</a:t>
            </a:r>
            <a:r>
              <a:rPr lang="es-419" sz="1500">
                <a:solidFill>
                  <a:schemeClr val="dk2"/>
                </a:solidFill>
                <a:latin typeface="Roboto"/>
                <a:ea typeface="Roboto"/>
                <a:cs typeface="Roboto"/>
                <a:sym typeface="Roboto"/>
              </a:rPr>
              <a:t>, esto esto buscamos mejorar la distribución de los datos.</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sz="1500">
              <a:solidFill>
                <a:schemeClr val="dk2"/>
              </a:solidFill>
              <a:latin typeface="Roboto"/>
              <a:ea typeface="Roboto"/>
              <a:cs typeface="Roboto"/>
              <a:sym typeface="Roboto"/>
            </a:endParaRPr>
          </a:p>
          <a:p>
            <a:pPr indent="0" lvl="0" marL="0" rtl="0" algn="l">
              <a:spcBef>
                <a:spcPts val="0"/>
              </a:spcBef>
              <a:spcAft>
                <a:spcPts val="0"/>
              </a:spcAft>
              <a:buNone/>
            </a:pPr>
            <a:r>
              <a:t/>
            </a:r>
            <a:endParaRPr sz="1500">
              <a:solidFill>
                <a:schemeClr val="dk2"/>
              </a:solidFill>
              <a:latin typeface="Roboto"/>
              <a:ea typeface="Roboto"/>
              <a:cs typeface="Roboto"/>
              <a:sym typeface="Roboto"/>
            </a:endParaRPr>
          </a:p>
        </p:txBody>
      </p:sp>
      <p:pic>
        <p:nvPicPr>
          <p:cNvPr id="140" name="Google Shape;140;p20"/>
          <p:cNvPicPr preferRelativeResize="0"/>
          <p:nvPr/>
        </p:nvPicPr>
        <p:blipFill>
          <a:blip r:embed="rId3">
            <a:alphaModFix/>
          </a:blip>
          <a:stretch>
            <a:fillRect/>
          </a:stretch>
        </p:blipFill>
        <p:spPr>
          <a:xfrm>
            <a:off x="556496" y="1040925"/>
            <a:ext cx="2791379" cy="1813500"/>
          </a:xfrm>
          <a:prstGeom prst="rect">
            <a:avLst/>
          </a:prstGeom>
          <a:noFill/>
          <a:ln>
            <a:noFill/>
          </a:ln>
        </p:spPr>
      </p:pic>
      <p:pic>
        <p:nvPicPr>
          <p:cNvPr id="141" name="Google Shape;141;p20"/>
          <p:cNvPicPr preferRelativeResize="0"/>
          <p:nvPr/>
        </p:nvPicPr>
        <p:blipFill>
          <a:blip r:embed="rId4">
            <a:alphaModFix/>
          </a:blip>
          <a:stretch>
            <a:fillRect/>
          </a:stretch>
        </p:blipFill>
        <p:spPr>
          <a:xfrm>
            <a:off x="3413798" y="1387400"/>
            <a:ext cx="1253232" cy="1294187"/>
          </a:xfrm>
          <a:prstGeom prst="rect">
            <a:avLst/>
          </a:prstGeom>
          <a:noFill/>
          <a:ln>
            <a:noFill/>
          </a:ln>
        </p:spPr>
      </p:pic>
      <p:pic>
        <p:nvPicPr>
          <p:cNvPr id="142" name="Google Shape;142;p20"/>
          <p:cNvPicPr preferRelativeResize="0"/>
          <p:nvPr/>
        </p:nvPicPr>
        <p:blipFill>
          <a:blip r:embed="rId5">
            <a:alphaModFix/>
          </a:blip>
          <a:stretch>
            <a:fillRect/>
          </a:stretch>
        </p:blipFill>
        <p:spPr>
          <a:xfrm>
            <a:off x="144525" y="3282025"/>
            <a:ext cx="2454374" cy="1585699"/>
          </a:xfrm>
          <a:prstGeom prst="rect">
            <a:avLst/>
          </a:prstGeom>
          <a:noFill/>
          <a:ln>
            <a:noFill/>
          </a:ln>
        </p:spPr>
      </p:pic>
      <p:pic>
        <p:nvPicPr>
          <p:cNvPr id="143" name="Google Shape;143;p20"/>
          <p:cNvPicPr preferRelativeResize="0"/>
          <p:nvPr/>
        </p:nvPicPr>
        <p:blipFill>
          <a:blip r:embed="rId6">
            <a:alphaModFix/>
          </a:blip>
          <a:stretch>
            <a:fillRect/>
          </a:stretch>
        </p:blipFill>
        <p:spPr>
          <a:xfrm>
            <a:off x="2746850" y="3282025"/>
            <a:ext cx="2340751" cy="15032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s-419">
                <a:latin typeface="Trebuchet MS"/>
                <a:ea typeface="Trebuchet MS"/>
                <a:cs typeface="Trebuchet MS"/>
                <a:sym typeface="Trebuchet MS"/>
              </a:rPr>
              <a:t>¿Cúal es la relación del target con las features?</a:t>
            </a:r>
            <a:endParaRPr b="1">
              <a:latin typeface="Trebuchet MS"/>
              <a:ea typeface="Trebuchet MS"/>
              <a:cs typeface="Trebuchet MS"/>
              <a:sym typeface="Trebuchet MS"/>
            </a:endParaRPr>
          </a:p>
        </p:txBody>
      </p:sp>
      <p:sp>
        <p:nvSpPr>
          <p:cNvPr id="149" name="Google Shape;149;p21"/>
          <p:cNvSpPr txBox="1"/>
          <p:nvPr/>
        </p:nvSpPr>
        <p:spPr>
          <a:xfrm>
            <a:off x="5189275" y="2260100"/>
            <a:ext cx="3857700" cy="15855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2"/>
              </a:buClr>
              <a:buSzPts val="1300"/>
              <a:buFont typeface="Roboto"/>
              <a:buChar char="●"/>
            </a:pPr>
            <a:r>
              <a:rPr lang="es-419" sz="1300">
                <a:solidFill>
                  <a:schemeClr val="dk2"/>
                </a:solidFill>
                <a:latin typeface="Roboto"/>
                <a:ea typeface="Roboto"/>
                <a:cs typeface="Roboto"/>
                <a:sym typeface="Roboto"/>
              </a:rPr>
              <a:t>Con ayuda de la correlación de Pearson se encontró que </a:t>
            </a:r>
            <a:r>
              <a:rPr b="1" lang="es-419" sz="1300">
                <a:solidFill>
                  <a:schemeClr val="dk2"/>
                </a:solidFill>
                <a:latin typeface="Roboto"/>
                <a:ea typeface="Roboto"/>
                <a:cs typeface="Roboto"/>
                <a:sym typeface="Roboto"/>
              </a:rPr>
              <a:t>PRCTJ_VU</a:t>
            </a:r>
            <a:r>
              <a:rPr lang="es-419" sz="1300">
                <a:solidFill>
                  <a:schemeClr val="dk2"/>
                </a:solidFill>
                <a:latin typeface="Roboto"/>
                <a:ea typeface="Roboto"/>
                <a:cs typeface="Roboto"/>
                <a:sym typeface="Roboto"/>
              </a:rPr>
              <a:t>, </a:t>
            </a:r>
            <a:r>
              <a:rPr b="1" lang="es-419" sz="1300">
                <a:solidFill>
                  <a:schemeClr val="dk2"/>
                </a:solidFill>
                <a:latin typeface="Roboto"/>
                <a:ea typeface="Roboto"/>
                <a:cs typeface="Roboto"/>
                <a:sym typeface="Roboto"/>
              </a:rPr>
              <a:t>COSTO_TOT y AN_CAD</a:t>
            </a:r>
            <a:r>
              <a:rPr lang="es-419" sz="1300">
                <a:solidFill>
                  <a:schemeClr val="dk2"/>
                </a:solidFill>
                <a:latin typeface="Roboto"/>
                <a:ea typeface="Roboto"/>
                <a:cs typeface="Roboto"/>
                <a:sym typeface="Roboto"/>
              </a:rPr>
              <a:t> son las variables más correlacionadas con el target por lo tanto con estas se realizará el módelo de ML. Para homologar las variables </a:t>
            </a:r>
            <a:r>
              <a:rPr lang="es-419" sz="1300">
                <a:solidFill>
                  <a:schemeClr val="dk2"/>
                </a:solidFill>
                <a:latin typeface="Roboto"/>
                <a:ea typeface="Roboto"/>
                <a:cs typeface="Roboto"/>
                <a:sym typeface="Roboto"/>
              </a:rPr>
              <a:t>se</a:t>
            </a:r>
            <a:r>
              <a:rPr lang="es-419" sz="1300">
                <a:solidFill>
                  <a:schemeClr val="dk2"/>
                </a:solidFill>
                <a:latin typeface="Roboto"/>
                <a:ea typeface="Roboto"/>
                <a:cs typeface="Roboto"/>
                <a:sym typeface="Roboto"/>
              </a:rPr>
              <a:t> utilizarán en su forma </a:t>
            </a:r>
            <a:r>
              <a:rPr lang="es-419" sz="1300">
                <a:solidFill>
                  <a:schemeClr val="dk2"/>
                </a:solidFill>
                <a:latin typeface="Roboto"/>
                <a:ea typeface="Roboto"/>
                <a:cs typeface="Roboto"/>
                <a:sym typeface="Roboto"/>
              </a:rPr>
              <a:t>logarítmica</a:t>
            </a:r>
            <a:r>
              <a:rPr lang="es-419" sz="1300">
                <a:solidFill>
                  <a:schemeClr val="dk2"/>
                </a:solidFill>
                <a:latin typeface="Roboto"/>
                <a:ea typeface="Roboto"/>
                <a:cs typeface="Roboto"/>
                <a:sym typeface="Roboto"/>
              </a:rPr>
              <a:t>.</a:t>
            </a:r>
            <a:endParaRPr sz="1300">
              <a:solidFill>
                <a:schemeClr val="dk2"/>
              </a:solidFill>
              <a:latin typeface="Roboto"/>
              <a:ea typeface="Roboto"/>
              <a:cs typeface="Roboto"/>
              <a:sym typeface="Roboto"/>
            </a:endParaRPr>
          </a:p>
        </p:txBody>
      </p:sp>
      <p:pic>
        <p:nvPicPr>
          <p:cNvPr id="150" name="Google Shape;150;p21"/>
          <p:cNvPicPr preferRelativeResize="0"/>
          <p:nvPr/>
        </p:nvPicPr>
        <p:blipFill>
          <a:blip r:embed="rId3">
            <a:alphaModFix/>
          </a:blip>
          <a:stretch>
            <a:fillRect/>
          </a:stretch>
        </p:blipFill>
        <p:spPr>
          <a:xfrm>
            <a:off x="207475" y="1398275"/>
            <a:ext cx="5022525" cy="2917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